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ED03B94-C30A-4221-A281-C9FAE79458DE}" type="datetimeFigureOut">
              <a:rPr lang="en-US" smtClean="0"/>
              <a:t>12/09/2019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79D44F6-33B5-4EA7-AB34-E5CD460A4B5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7200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3B94-C30A-4221-A281-C9FAE79458DE}" type="datetimeFigureOut">
              <a:rPr lang="en-US" smtClean="0"/>
              <a:t>12/09/2019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44F6-33B5-4EA7-AB34-E5CD460A4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940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3B94-C30A-4221-A281-C9FAE79458DE}" type="datetimeFigureOut">
              <a:rPr lang="en-US" smtClean="0"/>
              <a:t>12/09/2019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44F6-33B5-4EA7-AB34-E5CD460A4B5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2572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3B94-C30A-4221-A281-C9FAE79458DE}" type="datetimeFigureOut">
              <a:rPr lang="en-US" smtClean="0"/>
              <a:t>12/09/2019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44F6-33B5-4EA7-AB34-E5CD460A4B5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8191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3B94-C30A-4221-A281-C9FAE79458DE}" type="datetimeFigureOut">
              <a:rPr lang="en-US" smtClean="0"/>
              <a:t>12/09/2019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44F6-33B5-4EA7-AB34-E5CD460A4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8971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3B94-C30A-4221-A281-C9FAE79458DE}" type="datetimeFigureOut">
              <a:rPr lang="en-US" smtClean="0"/>
              <a:t>12/09/2019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44F6-33B5-4EA7-AB34-E5CD460A4B5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06670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3B94-C30A-4221-A281-C9FAE79458DE}" type="datetimeFigureOut">
              <a:rPr lang="en-US" smtClean="0"/>
              <a:t>12/09/2019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44F6-33B5-4EA7-AB34-E5CD460A4B5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24624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3B94-C30A-4221-A281-C9FAE79458DE}" type="datetimeFigureOut">
              <a:rPr lang="en-US" smtClean="0"/>
              <a:t>12/09/2019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44F6-33B5-4EA7-AB34-E5CD460A4B5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64328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3B94-C30A-4221-A281-C9FAE79458DE}" type="datetimeFigureOut">
              <a:rPr lang="en-US" smtClean="0"/>
              <a:t>12/09/2019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44F6-33B5-4EA7-AB34-E5CD460A4B5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7508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3B94-C30A-4221-A281-C9FAE79458DE}" type="datetimeFigureOut">
              <a:rPr lang="en-US" smtClean="0"/>
              <a:t>12/09/2019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44F6-33B5-4EA7-AB34-E5CD460A4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005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3B94-C30A-4221-A281-C9FAE79458DE}" type="datetimeFigureOut">
              <a:rPr lang="en-US" smtClean="0"/>
              <a:t>12/09/2019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44F6-33B5-4EA7-AB34-E5CD460A4B5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9902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3B94-C30A-4221-A281-C9FAE79458DE}" type="datetimeFigureOut">
              <a:rPr lang="en-US" smtClean="0"/>
              <a:t>12/09/2019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44F6-33B5-4EA7-AB34-E5CD460A4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427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3B94-C30A-4221-A281-C9FAE79458DE}" type="datetimeFigureOut">
              <a:rPr lang="en-US" smtClean="0"/>
              <a:t>12/09/2019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44F6-33B5-4EA7-AB34-E5CD460A4B5D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8221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3B94-C30A-4221-A281-C9FAE79458DE}" type="datetimeFigureOut">
              <a:rPr lang="en-US" smtClean="0"/>
              <a:t>12/09/2019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44F6-33B5-4EA7-AB34-E5CD460A4B5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3830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3B94-C30A-4221-A281-C9FAE79458DE}" type="datetimeFigureOut">
              <a:rPr lang="en-US" smtClean="0"/>
              <a:t>12/09/2019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44F6-33B5-4EA7-AB34-E5CD460A4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685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3B94-C30A-4221-A281-C9FAE79458DE}" type="datetimeFigureOut">
              <a:rPr lang="en-US" smtClean="0"/>
              <a:t>12/09/2019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44F6-33B5-4EA7-AB34-E5CD460A4B5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7439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3B94-C30A-4221-A281-C9FAE79458DE}" type="datetimeFigureOut">
              <a:rPr lang="en-US" smtClean="0"/>
              <a:t>12/09/2019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44F6-33B5-4EA7-AB34-E5CD460A4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137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ED03B94-C30A-4221-A281-C9FAE79458DE}" type="datetimeFigureOut">
              <a:rPr lang="en-US" smtClean="0"/>
              <a:t>12/09/2019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79D44F6-33B5-4EA7-AB34-E5CD460A4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430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  <p:sldLayoutId id="2147483817" r:id="rId15"/>
    <p:sldLayoutId id="2147483818" r:id="rId16"/>
    <p:sldLayoutId id="214748381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sercenter.ncodesolutions.com:8080/nToken/TokenIntegration" TargetMode="External"/><Relationship Id="rId2" Type="http://schemas.openxmlformats.org/officeDocument/2006/relationships/hyperlink" Target="http://www.ncodesolution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565398" y="1820331"/>
            <a:ext cx="7150102" cy="1515533"/>
          </a:xfrm>
        </p:spPr>
        <p:txBody>
          <a:bodyPr/>
          <a:lstStyle/>
          <a:p>
            <a:r>
              <a:rPr lang="en-US" sz="3200" dirty="0" smtClean="0">
                <a:solidFill>
                  <a:srgbClr val="0070C0"/>
                </a:solidFill>
              </a:rPr>
              <a:t>(n)Code </a:t>
            </a:r>
            <a:r>
              <a:rPr lang="en-US" sz="3200" dirty="0" smtClean="0">
                <a:solidFill>
                  <a:srgbClr val="0070C0"/>
                </a:solidFill>
              </a:rPr>
              <a:t>Solutions – A Div. of GNFC Ltd.</a:t>
            </a:r>
            <a:r>
              <a:rPr lang="en-US" sz="2800" dirty="0" smtClean="0">
                <a:solidFill>
                  <a:srgbClr val="0070C0"/>
                </a:solidFill>
              </a:rPr>
              <a:t/>
            </a:r>
            <a:br>
              <a:rPr lang="en-US" sz="2800" dirty="0" smtClean="0">
                <a:solidFill>
                  <a:srgbClr val="0070C0"/>
                </a:solidFill>
              </a:rPr>
            </a:b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Certificate </a:t>
            </a:r>
            <a:r>
              <a:rPr lang="en-US" dirty="0"/>
              <a:t>D</a:t>
            </a:r>
            <a:r>
              <a:rPr lang="en-US" dirty="0" smtClean="0"/>
              <a:t>ownloading Process</a:t>
            </a:r>
          </a:p>
          <a:p>
            <a:r>
              <a:rPr lang="en-US" dirty="0" smtClean="0"/>
              <a:t>		V 1.0			</a:t>
            </a:r>
          </a:p>
          <a:p>
            <a:r>
              <a:rPr lang="en-US" dirty="0"/>
              <a:t>	</a:t>
            </a:r>
            <a:r>
              <a:rPr lang="en-US" dirty="0" smtClean="0"/>
              <a:t>					                     Created on : Sept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17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Please visit our website </a:t>
            </a:r>
            <a:r>
              <a:rPr lang="en-US" sz="2400" dirty="0" smtClean="0">
                <a:hlinkClick r:id="rId2"/>
              </a:rPr>
              <a:t>www.ncodesolutions.com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Quick Links </a:t>
            </a:r>
            <a:r>
              <a:rPr lang="en-US" sz="2400" dirty="0" smtClean="0">
                <a:sym typeface="Wingdings" panose="05000000000000000000" pitchFamily="2" charset="2"/>
              </a:rPr>
              <a:t> Signing </a:t>
            </a:r>
            <a:r>
              <a:rPr lang="en-US" sz="2400" dirty="0">
                <a:sym typeface="Wingdings" panose="05000000000000000000" pitchFamily="2" charset="2"/>
              </a:rPr>
              <a:t>Certificate (</a:t>
            </a:r>
            <a:r>
              <a:rPr lang="en-US" sz="2400" dirty="0">
                <a:sym typeface="Wingdings" panose="05000000000000000000" pitchFamily="2" charset="2"/>
                <a:hlinkClick r:id="rId3"/>
              </a:rPr>
              <a:t>https://</a:t>
            </a:r>
            <a:r>
              <a:rPr lang="en-US" sz="2400" dirty="0" smtClean="0">
                <a:sym typeface="Wingdings" panose="05000000000000000000" pitchFamily="2" charset="2"/>
                <a:hlinkClick r:id="rId3"/>
              </a:rPr>
              <a:t>usercenter.ncodesolutions.com:8080/nToken/TokenIntegration</a:t>
            </a:r>
            <a:r>
              <a:rPr lang="en-US" sz="2400" dirty="0" smtClean="0">
                <a:sym typeface="Wingdings" panose="05000000000000000000" pitchFamily="2" charset="2"/>
              </a:rPr>
              <a:t>)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0937" t="12788" r="22605" b="3533"/>
          <a:stretch/>
        </p:blipFill>
        <p:spPr>
          <a:xfrm>
            <a:off x="4203700" y="2618120"/>
            <a:ext cx="4279900" cy="342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44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753533"/>
            <a:ext cx="9601196" cy="706968"/>
          </a:xfrm>
        </p:spPr>
        <p:txBody>
          <a:bodyPr>
            <a:normAutofit/>
          </a:bodyPr>
          <a:lstStyle/>
          <a:p>
            <a:r>
              <a:rPr lang="en-US" sz="1800" dirty="0" smtClean="0"/>
              <a:t>Please plug in your </a:t>
            </a:r>
            <a:r>
              <a:rPr lang="en-US" sz="1800" dirty="0"/>
              <a:t>C</a:t>
            </a:r>
            <a:r>
              <a:rPr lang="en-US" sz="1800" dirty="0" smtClean="0"/>
              <a:t>rypto </a:t>
            </a:r>
            <a:r>
              <a:rPr lang="en-US" sz="1800" dirty="0" smtClean="0"/>
              <a:t>T</a:t>
            </a:r>
            <a:r>
              <a:rPr lang="en-US" sz="1800" dirty="0" smtClean="0"/>
              <a:t>oken in your System </a:t>
            </a:r>
            <a:r>
              <a:rPr lang="en-US" sz="1800" dirty="0" smtClean="0"/>
              <a:t>and</a:t>
            </a:r>
            <a:r>
              <a:rPr lang="en-US" sz="1800" dirty="0" smtClean="0"/>
              <a:t> </a:t>
            </a:r>
            <a:r>
              <a:rPr lang="en-US" sz="1800" dirty="0" smtClean="0"/>
              <a:t>enter Customer ID and Passphrase/Passcode </a:t>
            </a:r>
            <a:r>
              <a:rPr lang="en-US" sz="1800" dirty="0" smtClean="0">
                <a:sym typeface="Wingdings" panose="05000000000000000000" pitchFamily="2" charset="2"/>
              </a:rPr>
              <a:t> Select Token </a:t>
            </a:r>
            <a:r>
              <a:rPr lang="en-US" sz="1800" dirty="0" smtClean="0">
                <a:sym typeface="Wingdings" panose="05000000000000000000" pitchFamily="2" charset="2"/>
              </a:rPr>
              <a:t>Type</a:t>
            </a:r>
            <a:r>
              <a:rPr lang="en-US" sz="1800" dirty="0" smtClean="0">
                <a:sym typeface="Wingdings" panose="05000000000000000000" pitchFamily="2" charset="2"/>
              </a:rPr>
              <a:t> (</a:t>
            </a:r>
            <a:r>
              <a:rPr lang="en-US" sz="1800" dirty="0" err="1" smtClean="0">
                <a:sym typeface="Wingdings" panose="05000000000000000000" pitchFamily="2" charset="2"/>
              </a:rPr>
              <a:t>Mtoken</a:t>
            </a:r>
            <a:r>
              <a:rPr lang="en-US" sz="1800" dirty="0" smtClean="0">
                <a:sym typeface="Wingdings" panose="05000000000000000000" pitchFamily="2" charset="2"/>
              </a:rPr>
              <a:t>/</a:t>
            </a:r>
            <a:r>
              <a:rPr lang="en-US" sz="1800" dirty="0" err="1" smtClean="0">
                <a:sym typeface="Wingdings" panose="05000000000000000000" pitchFamily="2" charset="2"/>
              </a:rPr>
              <a:t>ePass</a:t>
            </a:r>
            <a:r>
              <a:rPr lang="en-US" sz="1800" dirty="0" smtClean="0">
                <a:sym typeface="Wingdings" panose="05000000000000000000" pitchFamily="2" charset="2"/>
              </a:rPr>
              <a:t>/</a:t>
            </a:r>
            <a:r>
              <a:rPr lang="en-US" sz="1800" dirty="0" err="1" smtClean="0">
                <a:sym typeface="Wingdings" panose="05000000000000000000" pitchFamily="2" charset="2"/>
              </a:rPr>
              <a:t>WatchData</a:t>
            </a:r>
            <a:r>
              <a:rPr lang="en-US" sz="1800" dirty="0" smtClean="0">
                <a:sym typeface="Wingdings" panose="05000000000000000000" pitchFamily="2" charset="2"/>
              </a:rPr>
              <a:t>/</a:t>
            </a:r>
            <a:r>
              <a:rPr lang="en-US" sz="1800" dirty="0" err="1" smtClean="0">
                <a:sym typeface="Wingdings" panose="05000000000000000000" pitchFamily="2" charset="2"/>
              </a:rPr>
              <a:t>Gemalto</a:t>
            </a:r>
            <a:r>
              <a:rPr lang="en-US" sz="1800" dirty="0" smtClean="0">
                <a:sym typeface="Wingdings" panose="05000000000000000000" pitchFamily="2" charset="2"/>
              </a:rPr>
              <a:t>) </a:t>
            </a:r>
            <a:r>
              <a:rPr lang="en-US" sz="1800" dirty="0" smtClean="0">
                <a:sym typeface="Wingdings" panose="05000000000000000000" pitchFamily="2" charset="2"/>
              </a:rPr>
              <a:t> Submit</a:t>
            </a:r>
            <a:endParaRPr lang="en-US" sz="18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95401" y="1803400"/>
            <a:ext cx="9601195" cy="4394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9975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719668"/>
          </a:xfrm>
        </p:spPr>
        <p:txBody>
          <a:bodyPr>
            <a:normAutofit/>
          </a:bodyPr>
          <a:lstStyle/>
          <a:p>
            <a:r>
              <a:rPr lang="en-US" sz="1800" dirty="0" smtClean="0"/>
              <a:t>Click to “</a:t>
            </a:r>
            <a:r>
              <a:rPr lang="en-US" sz="1800" dirty="0" smtClean="0"/>
              <a:t>Sign” to </a:t>
            </a:r>
            <a:r>
              <a:rPr lang="en-US" sz="1800" dirty="0" smtClean="0"/>
              <a:t>be proceed for the next </a:t>
            </a:r>
            <a:r>
              <a:rPr lang="en-US" sz="1800" dirty="0" smtClean="0"/>
              <a:t>page (Please download Signing certificate first to maintain sequence of DSCs)</a:t>
            </a:r>
            <a:endParaRPr lang="en-US" sz="1800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2" y="1984374"/>
            <a:ext cx="9601196" cy="421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3388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6" y="893233"/>
            <a:ext cx="9601196" cy="668868"/>
          </a:xfrm>
        </p:spPr>
        <p:txBody>
          <a:bodyPr>
            <a:normAutofit/>
          </a:bodyPr>
          <a:lstStyle/>
          <a:p>
            <a:r>
              <a:rPr lang="en-US" sz="1800" dirty="0" smtClean="0"/>
              <a:t>Please select Highlighted buttons and check “Do not show </a:t>
            </a:r>
            <a:r>
              <a:rPr lang="en-US" sz="1800" dirty="0" smtClean="0"/>
              <a:t>this </a:t>
            </a:r>
            <a:r>
              <a:rPr lang="en-US" sz="1800" dirty="0" smtClean="0"/>
              <a:t>again for apps..”</a:t>
            </a:r>
            <a:endParaRPr lang="en-US" sz="1800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0800" y="1798638"/>
            <a:ext cx="4635500" cy="212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6200" y="4160837"/>
            <a:ext cx="4610100" cy="19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1887" y="2426493"/>
            <a:ext cx="492442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eft Brace 7"/>
          <p:cNvSpPr/>
          <p:nvPr/>
        </p:nvSpPr>
        <p:spPr>
          <a:xfrm>
            <a:off x="3937000" y="3505200"/>
            <a:ext cx="203200" cy="288130"/>
          </a:xfrm>
          <a:prstGeom prst="lef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/>
          <p:cNvSpPr/>
          <p:nvPr/>
        </p:nvSpPr>
        <p:spPr>
          <a:xfrm>
            <a:off x="4787900" y="3505200"/>
            <a:ext cx="177800" cy="288130"/>
          </a:xfrm>
          <a:prstGeom prst="righ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/>
          <p:cNvSpPr/>
          <p:nvPr/>
        </p:nvSpPr>
        <p:spPr>
          <a:xfrm>
            <a:off x="4368800" y="5740400"/>
            <a:ext cx="203200" cy="288130"/>
          </a:xfrm>
          <a:prstGeom prst="lef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/>
          <p:cNvSpPr/>
          <p:nvPr/>
        </p:nvSpPr>
        <p:spPr>
          <a:xfrm>
            <a:off x="9525000" y="4660900"/>
            <a:ext cx="203200" cy="288130"/>
          </a:xfrm>
          <a:prstGeom prst="lef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Brace 11"/>
          <p:cNvSpPr/>
          <p:nvPr/>
        </p:nvSpPr>
        <p:spPr>
          <a:xfrm>
            <a:off x="10198100" y="4673600"/>
            <a:ext cx="177800" cy="288130"/>
          </a:xfrm>
          <a:prstGeom prst="righ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Brace 12"/>
          <p:cNvSpPr/>
          <p:nvPr/>
        </p:nvSpPr>
        <p:spPr>
          <a:xfrm>
            <a:off x="5029200" y="5740400"/>
            <a:ext cx="177800" cy="288130"/>
          </a:xfrm>
          <a:prstGeom prst="righ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18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656168"/>
          </a:xfrm>
        </p:spPr>
        <p:txBody>
          <a:bodyPr>
            <a:normAutofit/>
          </a:bodyPr>
          <a:lstStyle/>
          <a:p>
            <a:r>
              <a:rPr lang="en-US" sz="1800" dirty="0" smtClean="0">
                <a:sym typeface="Wingdings" panose="05000000000000000000" pitchFamily="2" charset="2"/>
              </a:rPr>
              <a:t>Please ensure Java is working and PKI Component is loaded successfully. </a:t>
            </a:r>
            <a:r>
              <a:rPr lang="en-US" sz="1800" dirty="0"/>
              <a:t>Click to “Validate</a:t>
            </a:r>
            <a:r>
              <a:rPr lang="en-US" sz="1800" dirty="0" smtClean="0"/>
              <a:t>” </a:t>
            </a:r>
            <a:r>
              <a:rPr lang="en-US" sz="1800" dirty="0" smtClean="0">
                <a:sym typeface="Wingdings" panose="05000000000000000000" pitchFamily="2" charset="2"/>
              </a:rPr>
              <a:t> Click “ Submit Request” </a:t>
            </a:r>
            <a:endParaRPr lang="en-US" sz="1800" dirty="0"/>
          </a:p>
        </p:txBody>
      </p:sp>
      <p:grpSp>
        <p:nvGrpSpPr>
          <p:cNvPr id="7" name="Group 6"/>
          <p:cNvGrpSpPr/>
          <p:nvPr/>
        </p:nvGrpSpPr>
        <p:grpSpPr>
          <a:xfrm>
            <a:off x="1295402" y="1895474"/>
            <a:ext cx="9601196" cy="4340226"/>
            <a:chOff x="1295402" y="1895474"/>
            <a:chExt cx="9601196" cy="4340226"/>
          </a:xfrm>
        </p:grpSpPr>
        <p:pic>
          <p:nvPicPr>
            <p:cNvPr id="4" name="Picture 3"/>
            <p:cNvPicPr/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95402" y="1895474"/>
              <a:ext cx="9601196" cy="4340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Left Brace 2"/>
            <p:cNvSpPr/>
            <p:nvPr/>
          </p:nvSpPr>
          <p:spPr>
            <a:xfrm>
              <a:off x="4864100" y="4292600"/>
              <a:ext cx="160019" cy="165100"/>
            </a:xfrm>
            <a:prstGeom prst="leftBrac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Brace 5"/>
            <p:cNvSpPr/>
            <p:nvPr/>
          </p:nvSpPr>
          <p:spPr>
            <a:xfrm>
              <a:off x="5511800" y="4292600"/>
              <a:ext cx="127000" cy="165100"/>
            </a:xfrm>
            <a:prstGeom prst="rightBrac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7346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791633"/>
            <a:ext cx="9601196" cy="706968"/>
          </a:xfrm>
        </p:spPr>
        <p:txBody>
          <a:bodyPr>
            <a:normAutofit/>
          </a:bodyPr>
          <a:lstStyle/>
          <a:p>
            <a:r>
              <a:rPr lang="en-US" sz="1800" dirty="0" smtClean="0"/>
              <a:t>Check “Do Not Show this again..” and Click to “Allow” </a:t>
            </a:r>
            <a:r>
              <a:rPr lang="en-US" sz="1800" dirty="0" smtClean="0">
                <a:sym typeface="Wingdings" panose="05000000000000000000" pitchFamily="2" charset="2"/>
              </a:rPr>
              <a:t> Insert Token Password  OK  Yes</a:t>
            </a:r>
            <a:endParaRPr lang="en-US" sz="1800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0802" y="1536700"/>
            <a:ext cx="4775198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eft Brace 4"/>
          <p:cNvSpPr/>
          <p:nvPr/>
        </p:nvSpPr>
        <p:spPr>
          <a:xfrm>
            <a:off x="4152900" y="2952750"/>
            <a:ext cx="190500" cy="292100"/>
          </a:xfrm>
          <a:prstGeom prst="lef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/>
          <p:cNvSpPr/>
          <p:nvPr/>
        </p:nvSpPr>
        <p:spPr>
          <a:xfrm>
            <a:off x="4876800" y="2959100"/>
            <a:ext cx="139700" cy="292100"/>
          </a:xfrm>
          <a:prstGeom prst="righ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322388" y="3733800"/>
            <a:ext cx="4773612" cy="2362200"/>
            <a:chOff x="6580188" y="2851150"/>
            <a:chExt cx="4181475" cy="2362200"/>
          </a:xfrm>
        </p:grpSpPr>
        <p:pic>
          <p:nvPicPr>
            <p:cNvPr id="7" name="Picture 6"/>
            <p:cNvPicPr/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580188" y="2851150"/>
              <a:ext cx="4181475" cy="236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Left Brace 7"/>
            <p:cNvSpPr/>
            <p:nvPr/>
          </p:nvSpPr>
          <p:spPr>
            <a:xfrm>
              <a:off x="8966200" y="4787900"/>
              <a:ext cx="190500" cy="292100"/>
            </a:xfrm>
            <a:prstGeom prst="leftBrac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Brace 8"/>
            <p:cNvSpPr/>
            <p:nvPr/>
          </p:nvSpPr>
          <p:spPr>
            <a:xfrm>
              <a:off x="9766300" y="4787900"/>
              <a:ext cx="139700" cy="292100"/>
            </a:xfrm>
            <a:prstGeom prst="rightBrac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35702" y="2573337"/>
            <a:ext cx="47244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Left Brace 12"/>
          <p:cNvSpPr/>
          <p:nvPr/>
        </p:nvSpPr>
        <p:spPr>
          <a:xfrm>
            <a:off x="8813800" y="4838700"/>
            <a:ext cx="292100" cy="342900"/>
          </a:xfrm>
          <a:prstGeom prst="lef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Brace 13"/>
          <p:cNvSpPr/>
          <p:nvPr/>
        </p:nvSpPr>
        <p:spPr>
          <a:xfrm>
            <a:off x="9740900" y="4838700"/>
            <a:ext cx="368300" cy="368300"/>
          </a:xfrm>
          <a:prstGeom prst="righ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26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618068"/>
          </a:xfrm>
        </p:spPr>
        <p:txBody>
          <a:bodyPr>
            <a:normAutofit/>
          </a:bodyPr>
          <a:lstStyle/>
          <a:p>
            <a:r>
              <a:rPr lang="en-US" sz="1800" dirty="0" smtClean="0">
                <a:sym typeface="Wingdings" panose="05000000000000000000" pitchFamily="2" charset="2"/>
              </a:rPr>
              <a:t>Certificate Download Successfully into Crypto Token</a:t>
            </a:r>
            <a:endParaRPr lang="en-US" sz="1800" dirty="0"/>
          </a:p>
        </p:txBody>
      </p:sp>
      <p:pic>
        <p:nvPicPr>
          <p:cNvPr id="7" name="Picture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2" y="1882774"/>
            <a:ext cx="9601196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0728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19134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(n)Code Solutions (</a:t>
            </a:r>
            <a:r>
              <a:rPr lang="en-IN" dirty="0"/>
              <a:t>PKI - Business Group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IN" dirty="0" smtClean="0"/>
              <a:t>Toll </a:t>
            </a:r>
            <a:r>
              <a:rPr lang="en-IN" dirty="0"/>
              <a:t>Free No. : 1800 - 419 - </a:t>
            </a:r>
            <a:r>
              <a:rPr lang="en-IN" dirty="0" smtClean="0"/>
              <a:t>4455</a:t>
            </a:r>
          </a:p>
          <a:p>
            <a:pPr marL="0" indent="0">
              <a:buNone/>
            </a:pPr>
            <a:r>
              <a:rPr lang="en-IN" dirty="0" smtClean="0"/>
              <a:t>Monday </a:t>
            </a:r>
            <a:r>
              <a:rPr lang="en-IN" dirty="0"/>
              <a:t>to Saturday 09:30 Hrs – 17:30 Hrs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1864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58</TotalTime>
  <Words>162</Words>
  <Application>Microsoft Office PowerPoint</Application>
  <PresentationFormat>Widescreen</PresentationFormat>
  <Paragraphs>15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Garamond</vt:lpstr>
      <vt:lpstr>Wingdings</vt:lpstr>
      <vt:lpstr>Organic</vt:lpstr>
      <vt:lpstr>(n)Code Solutions – A Div. of GNFC Ltd. </vt:lpstr>
      <vt:lpstr>Please visit our website www.ncodesolutions.com  Quick Links  Signing Certificate (https://usercenter.ncodesolutions.com:8080/nToken/TokenIntegration)</vt:lpstr>
      <vt:lpstr>Please plug in your Crypto Token in your System and enter Customer ID and Passphrase/Passcode  Select Token Type (Mtoken/ePass/WatchData/Gemalto)  Submit</vt:lpstr>
      <vt:lpstr>Click to “Sign” to be proceed for the next page (Please download Signing certificate first to maintain sequence of DSCs)</vt:lpstr>
      <vt:lpstr>Please select Highlighted buttons and check “Do not show this again for apps..”</vt:lpstr>
      <vt:lpstr>Please ensure Java is working and PKI Component is loaded successfully. Click to “Validate”  Click “ Submit Request” </vt:lpstr>
      <vt:lpstr>Check “Do Not Show this again..” and Click to “Allow”  Insert Token Password  OK  Yes</vt:lpstr>
      <vt:lpstr>Certificate Download Successfully into Crypto Token</vt:lpstr>
      <vt:lpstr>Thank you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(n)Code Solutions</dc:title>
  <dc:creator>Mr. Krunal R. Pandya</dc:creator>
  <cp:lastModifiedBy>Mr. Krunal R. Pandya</cp:lastModifiedBy>
  <cp:revision>12</cp:revision>
  <dcterms:created xsi:type="dcterms:W3CDTF">2019-09-10T10:22:11Z</dcterms:created>
  <dcterms:modified xsi:type="dcterms:W3CDTF">2019-09-12T08:56:50Z</dcterms:modified>
</cp:coreProperties>
</file>